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Overpas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gZDKPJ6BPKcTMIau2bBJs3TCIX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verpass-regular.fntdata"/><Relationship Id="rId14" Type="http://schemas.openxmlformats.org/officeDocument/2006/relationships/slide" Target="slides/slide10.xml"/><Relationship Id="rId17" Type="http://schemas.openxmlformats.org/officeDocument/2006/relationships/font" Target="fonts/Overpass-italic.fntdata"/><Relationship Id="rId16" Type="http://schemas.openxmlformats.org/officeDocument/2006/relationships/font" Target="fonts/Overpass-bold.fntdata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Overpas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35d5a48059a_0_3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" name="Google Shape;41;g35d5a48059a_0_3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g35d5a48059a_0_3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d465ace0d_0_0:notes"/>
          <p:cNvSpPr/>
          <p:nvPr>
            <p:ph idx="2" type="sldImg"/>
          </p:nvPr>
        </p:nvSpPr>
        <p:spPr>
          <a:xfrm>
            <a:off x="1371850" y="1097275"/>
            <a:ext cx="54867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d465ace0d_0_0:notes"/>
          <p:cNvSpPr txBox="1"/>
          <p:nvPr>
            <p:ph idx="1" type="body"/>
          </p:nvPr>
        </p:nvSpPr>
        <p:spPr>
          <a:xfrm>
            <a:off x="822950" y="6949425"/>
            <a:ext cx="6583800" cy="6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d5a48059a_0_1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4" name="Google Shape;124;g35d5a48059a_0_1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35d5a48059a_0_1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2" name="Google Shape;162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7" name="Google Shape;187;p8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" name="Google Shape;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" name="Google Shape;9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file/d/1jzeNU1EKnK81PyTsrx0ujfNl-t0Jo8uE/view?usp=drive_link" TargetMode="External"/><Relationship Id="rId4" Type="http://schemas.openxmlformats.org/officeDocument/2006/relationships/hyperlink" Target="http://medicaldecathlon.com/" TargetMode="External"/><Relationship Id="rId5" Type="http://schemas.openxmlformats.org/officeDocument/2006/relationships/hyperlink" Target="https://www.kaggle.com/code/dead2238/notebook5ba08d69cc/notebook?scriptVersionId=237606181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11.png"/><Relationship Id="rId5" Type="http://schemas.openxmlformats.org/officeDocument/2006/relationships/image" Target="../media/image25.png"/><Relationship Id="rId6" Type="http://schemas.openxmlformats.org/officeDocument/2006/relationships/image" Target="../media/image14.png"/><Relationship Id="rId7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Relationship Id="rId11" Type="http://schemas.openxmlformats.org/officeDocument/2006/relationships/image" Target="../media/image18.png"/><Relationship Id="rId10" Type="http://schemas.openxmlformats.org/officeDocument/2006/relationships/image" Target="../media/image12.png"/><Relationship Id="rId9" Type="http://schemas.openxmlformats.org/officeDocument/2006/relationships/image" Target="../media/image23.png"/><Relationship Id="rId5" Type="http://schemas.openxmlformats.org/officeDocument/2006/relationships/image" Target="../media/image13.png"/><Relationship Id="rId6" Type="http://schemas.openxmlformats.org/officeDocument/2006/relationships/image" Target="../media/image22.png"/><Relationship Id="rId7" Type="http://schemas.openxmlformats.org/officeDocument/2006/relationships/image" Target="../media/image17.png"/><Relationship Id="rId8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4" name="Google Shape;44;g35d5a48059a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g35d5a48059a_0_35"/>
          <p:cNvSpPr/>
          <p:nvPr/>
        </p:nvSpPr>
        <p:spPr>
          <a:xfrm>
            <a:off x="706750" y="476925"/>
            <a:ext cx="7730400" cy="1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7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Font typeface="Overpass"/>
              <a:buNone/>
            </a:pPr>
            <a:r>
              <a:rPr b="1" i="0" lang="en-US" sz="25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Enhanced U-Net for Spleen Segmentation in CT Scans: Integrating Multi-Slice Context and Grad-CAM Interpretability</a:t>
            </a:r>
            <a:endParaRPr b="0" i="0" sz="2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g35d5a48059a_0_35"/>
          <p:cNvSpPr/>
          <p:nvPr/>
        </p:nvSpPr>
        <p:spPr>
          <a:xfrm>
            <a:off x="706750" y="1941900"/>
            <a:ext cx="7730400" cy="17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Project Overview:</a:t>
            </a:r>
            <a:endParaRPr sz="17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27025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Focus on accurate spleen segmentation in abdominal CT scans</a:t>
            </a:r>
            <a:b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</a:b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2702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Uses Enhanced U-Net with multi-slice contextual input</a:t>
            </a:r>
            <a:b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</a:b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2702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Trained on the Medical Decathlon dataset</a:t>
            </a: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Overpass"/>
              <a:buNone/>
            </a:pPr>
            <a:r>
              <a:t/>
            </a: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47" name="Google Shape;47;g35d5a48059a_0_35"/>
          <p:cNvSpPr/>
          <p:nvPr/>
        </p:nvSpPr>
        <p:spPr>
          <a:xfrm>
            <a:off x="706750" y="3837674"/>
            <a:ext cx="7730400" cy="17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Key Innovations:</a:t>
            </a: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27025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Inputs include three adjacent CT slices as RGB channels</a:t>
            </a:r>
            <a:b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</a:b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2702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Uses a hybrid loss: Dice loss + Binary Cross-Entropy</a:t>
            </a:r>
            <a:b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</a:b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2702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Integrates Grad-CAM for visual interpretability</a:t>
            </a: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E5E0DF"/>
              </a:buClr>
              <a:buSzPts val="1550"/>
              <a:buFont typeface="Overpass"/>
              <a:buNone/>
            </a:pPr>
            <a:r>
              <a:t/>
            </a: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48" name="Google Shape;48;g35d5a48059a_0_35"/>
          <p:cNvSpPr/>
          <p:nvPr/>
        </p:nvSpPr>
        <p:spPr>
          <a:xfrm>
            <a:off x="706750" y="7370850"/>
            <a:ext cx="75960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1025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Overpass"/>
              <a:buNone/>
            </a:pPr>
            <a:r>
              <a:rPr b="1" lang="en-US" sz="19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Presenters: </a:t>
            </a:r>
            <a:r>
              <a:rPr b="1" i="0" lang="en-US" sz="1950" u="none" cap="none" strike="noStrike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Sowad Rahman, Khaled Karim, Aalavi Mahin Khan</a:t>
            </a:r>
            <a:endParaRPr b="1" i="0" sz="19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g35d5a48059a_0_35"/>
          <p:cNvSpPr txBox="1"/>
          <p:nvPr/>
        </p:nvSpPr>
        <p:spPr>
          <a:xfrm>
            <a:off x="604525" y="5561200"/>
            <a:ext cx="8114700" cy="16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Performance:</a:t>
            </a: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27025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Achieved Dice similarity coefficient: 0.923 ± 0.04</a:t>
            </a:r>
            <a:b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</a:b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2702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Font typeface="Overpass"/>
              <a:buChar char="●"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Outperforms standard 2D segmentation models</a:t>
            </a:r>
            <a:b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</a:b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-32702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-US" sz="15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Maintains computational efficiency</a:t>
            </a: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d465ace0d_0_0"/>
          <p:cNvSpPr txBox="1"/>
          <p:nvPr/>
        </p:nvSpPr>
        <p:spPr>
          <a:xfrm>
            <a:off x="751625" y="581125"/>
            <a:ext cx="8003400" cy="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</a:t>
            </a:r>
            <a:r>
              <a:rPr b="1" lang="en-US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sources and dataset links: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g35d465ace0d_0_0"/>
          <p:cNvSpPr txBox="1"/>
          <p:nvPr/>
        </p:nvSpPr>
        <p:spPr>
          <a:xfrm>
            <a:off x="751625" y="1799025"/>
            <a:ext cx="10908900" cy="49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download link: </a:t>
            </a:r>
            <a:r>
              <a:rPr lang="en-US" sz="21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https://drive.google.com/file/d/1jzeNU1EKnK81PyTsrx0ujfNl-t0Jo8uE/view?usp=drive_link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official website: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http://medicaldecathlon.com/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kaggle link:</a:t>
            </a:r>
            <a:br>
              <a:rPr lang="en-US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1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https://www.kaggle.com/code/dead2238/notebook5ba08d69cc/notebook?scriptVersionId=237606181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Github link: 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https://github.com/sowad223/ML-and-DL-projects/tree/main/CSE463/CSE463_PROJECT</a:t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g35d465ace0d_0_0"/>
          <p:cNvSpPr/>
          <p:nvPr/>
        </p:nvSpPr>
        <p:spPr>
          <a:xfrm rot="-8607153">
            <a:off x="13047635" y="6634375"/>
            <a:ext cx="1705827" cy="2238576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5" name="Google Shape;5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3165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"/>
          <p:cNvSpPr/>
          <p:nvPr/>
        </p:nvSpPr>
        <p:spPr>
          <a:xfrm>
            <a:off x="764858" y="3508177"/>
            <a:ext cx="11117223" cy="642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25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Overpass"/>
              <a:buNone/>
            </a:pPr>
            <a:r>
              <a:rPr b="1" lang="en-US" sz="40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Clinical Significance and Technical Challenges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764858" y="4478655"/>
            <a:ext cx="491609" cy="491609"/>
          </a:xfrm>
          <a:prstGeom prst="roundRect">
            <a:avLst>
              <a:gd fmla="val 18671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8" name="Google Shape;5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6357" y="4531578"/>
            <a:ext cx="308491" cy="385643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2"/>
          <p:cNvSpPr/>
          <p:nvPr/>
        </p:nvSpPr>
        <p:spPr>
          <a:xfrm>
            <a:off x="1474946" y="4553664"/>
            <a:ext cx="2571036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Overpass"/>
              <a:buNone/>
            </a:pPr>
            <a:r>
              <a:rPr b="1" lang="en-US" sz="20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Clinical Applications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1474946" y="5005983"/>
            <a:ext cx="3474720" cy="24469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lang="en-US" sz="17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Splenic volumetry serves as an important biomarker for portal hypertension, lymphoma staging, and trauma assessment. Automated segmentation enables rapid treatment decisions and longitudinal disease tracking.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5222796" y="4478655"/>
            <a:ext cx="491609" cy="491609"/>
          </a:xfrm>
          <a:prstGeom prst="roundRect">
            <a:avLst>
              <a:gd fmla="val 18671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2" name="Google Shape;62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14295" y="4531578"/>
            <a:ext cx="308491" cy="38564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"/>
          <p:cNvSpPr/>
          <p:nvPr/>
        </p:nvSpPr>
        <p:spPr>
          <a:xfrm>
            <a:off x="5932884" y="4553664"/>
            <a:ext cx="2571036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Overpass"/>
              <a:buNone/>
            </a:pPr>
            <a:r>
              <a:rPr b="1" lang="en-US" sz="20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Technical Challenges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5932884" y="5005983"/>
            <a:ext cx="3474720" cy="24469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lang="en-US" sz="17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The spleen presents unique segmentation difficulties due to variable morphology, low contrast with surrounding tissues, and proximity to similarly-attenuating structures like the stomach and left kidney.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9680734" y="4478655"/>
            <a:ext cx="491609" cy="491609"/>
          </a:xfrm>
          <a:prstGeom prst="roundRect">
            <a:avLst>
              <a:gd fmla="val 18671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6" name="Google Shape;66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72233" y="4531578"/>
            <a:ext cx="308491" cy="385643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"/>
          <p:cNvSpPr/>
          <p:nvPr/>
        </p:nvSpPr>
        <p:spPr>
          <a:xfrm>
            <a:off x="10390823" y="4553664"/>
            <a:ext cx="2571036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Overpass"/>
              <a:buNone/>
            </a:pPr>
            <a:r>
              <a:rPr b="1" lang="en-US" sz="20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Current Limitations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10390823" y="5005983"/>
            <a:ext cx="3474720" cy="20974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lang="en-US" sz="17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Manual segmentation is time-consuming and subject to inter-observer variability. Standard U-Net architectures struggle with slice thickness variations and different contrast phases.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2"/>
          <p:cNvSpPr/>
          <p:nvPr/>
        </p:nvSpPr>
        <p:spPr>
          <a:xfrm rot="-8607135">
            <a:off x="12789895" y="6643353"/>
            <a:ext cx="2129258" cy="2238564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>
            <a:off x="837724" y="1176218"/>
            <a:ext cx="12954952" cy="14080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Overpass"/>
              <a:buNone/>
            </a:pPr>
            <a:r>
              <a:rPr b="1" lang="en-US" sz="44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Literature Review and State-of-the-Art Comparison</a:t>
            </a:r>
            <a:endParaRPr sz="4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837724" y="3182541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verpass"/>
              <a:buNone/>
            </a:pPr>
            <a:r>
              <a:rPr b="1" lang="en-US" sz="22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Traditional Methods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837724" y="3773805"/>
            <a:ext cx="3928586" cy="30641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lang="en-US" sz="18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Early approaches relied on adaptive thresholding and morphological operations, achieving Dice coefficients around 0.82. Shape-constrained geodesic active contour models incorporated prior shape information but showed limited robustness.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5357813" y="3182541"/>
            <a:ext cx="3212187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verpass"/>
              <a:buNone/>
            </a:pPr>
            <a:r>
              <a:rPr b="1" lang="en-US" sz="22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Deep Learning Evolution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5357813" y="3773805"/>
            <a:ext cx="3928586" cy="30641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lang="en-US" sz="18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Recent deep learning approaches have demonstrated superior performance. 3D U-Net variants achieved Dice scores over 0.95 for liver segmentation, while UNet++ with nested dense skip connections showed 2% improvement in multi-organ tasks.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9877901" y="3182541"/>
            <a:ext cx="3333393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Overpass"/>
              <a:buNone/>
            </a:pPr>
            <a:r>
              <a:rPr b="1" lang="en-US" sz="22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Performance Comparison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9877901" y="3773805"/>
            <a:ext cx="3928586" cy="26811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50"/>
              <a:buFont typeface="Overpass"/>
              <a:buNone/>
            </a:pPr>
            <a:r>
              <a:rPr lang="en-US" sz="18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Our enhanced U-Net achieves 0.923 Dice score compared to standard U-Net (0.891), nnU-Net (0.915), and TransUNet (0.913), while maintaining computational efficiency and simpler architecture than nested variants.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/>
          <p:nvPr/>
        </p:nvSpPr>
        <p:spPr>
          <a:xfrm rot="-8607135">
            <a:off x="12923710" y="6996335"/>
            <a:ext cx="1603576" cy="2238564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 rot="-8607135">
            <a:off x="12831530" y="6965896"/>
            <a:ext cx="1705807" cy="2238564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9" name="Google Shape;8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04656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"/>
          <p:cNvSpPr/>
          <p:nvPr/>
        </p:nvSpPr>
        <p:spPr>
          <a:xfrm>
            <a:off x="573048" y="2705933"/>
            <a:ext cx="6368772" cy="4816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verpass"/>
              <a:buNone/>
            </a:pPr>
            <a:r>
              <a:rPr b="1" lang="en-US" sz="30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Dataset and Preprocessing Pipeline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91" name="Google Shape;91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3048" y="3433048"/>
            <a:ext cx="818555" cy="1190268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4"/>
          <p:cNvSpPr/>
          <p:nvPr/>
        </p:nvSpPr>
        <p:spPr>
          <a:xfrm>
            <a:off x="1637109" y="3596759"/>
            <a:ext cx="2404348" cy="240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00"/>
              <a:buFont typeface="Overpass"/>
              <a:buNone/>
            </a:pPr>
            <a:r>
              <a:rPr b="1" lang="en-US" sz="15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Medical Decathlon Dataset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4"/>
          <p:cNvSpPr/>
          <p:nvPr/>
        </p:nvSpPr>
        <p:spPr>
          <a:xfrm>
            <a:off x="1637109" y="3935730"/>
            <a:ext cx="12420243" cy="523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50"/>
              <a:buFont typeface="Overpass"/>
              <a:buNone/>
            </a:pPr>
            <a:r>
              <a:rPr lang="en-US" sz="12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61 contrast-enhanced abdominal CT scans (41 training, 20 validation) with manual spleen annotations. Average of 100 slices per case with slice thickness ranging 1.5-7.5mm.</a:t>
            </a:r>
            <a:endParaRPr sz="12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94" name="Google Shape;94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3048" y="4623316"/>
            <a:ext cx="818555" cy="98226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"/>
          <p:cNvSpPr/>
          <p:nvPr/>
        </p:nvSpPr>
        <p:spPr>
          <a:xfrm>
            <a:off x="1637109" y="4787027"/>
            <a:ext cx="1926193" cy="240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00"/>
              <a:buFont typeface="Overpass"/>
              <a:buNone/>
            </a:pPr>
            <a:r>
              <a:rPr b="1" lang="en-US" sz="15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CT Windowing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4"/>
          <p:cNvSpPr/>
          <p:nvPr/>
        </p:nvSpPr>
        <p:spPr>
          <a:xfrm>
            <a:off x="1637109" y="5125998"/>
            <a:ext cx="12420243" cy="261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50"/>
              <a:buFont typeface="Overpass"/>
              <a:buNone/>
            </a:pPr>
            <a:r>
              <a:rPr lang="en-US" sz="12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Raw CT values windowed using center=150, width=500 (corresponding to -100 to 400 HU) to enhance soft tissue contrast and optimize spleen visualization.</a:t>
            </a:r>
            <a:endParaRPr sz="12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97" name="Google Shape;97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3048" y="5605582"/>
            <a:ext cx="818555" cy="98226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4"/>
          <p:cNvSpPr/>
          <p:nvPr/>
        </p:nvSpPr>
        <p:spPr>
          <a:xfrm>
            <a:off x="1637109" y="5769293"/>
            <a:ext cx="1926193" cy="240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00"/>
              <a:buFont typeface="Overpass"/>
              <a:buNone/>
            </a:pPr>
            <a:r>
              <a:rPr b="1" lang="en-US" sz="15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Multi-Slice Input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4"/>
          <p:cNvSpPr/>
          <p:nvPr/>
        </p:nvSpPr>
        <p:spPr>
          <a:xfrm>
            <a:off x="1637109" y="6108263"/>
            <a:ext cx="12420243" cy="261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50"/>
              <a:buFont typeface="Overpass"/>
              <a:buNone/>
            </a:pPr>
            <a:r>
              <a:rPr lang="en-US" sz="12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Three adjacent slices combined as RGB channels providing contextual information while maintaining 2D processing efficiency. Boundary slices duplicated when needed.</a:t>
            </a:r>
            <a:endParaRPr sz="12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00" name="Google Shape;100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73048" y="6587847"/>
            <a:ext cx="818555" cy="98226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"/>
          <p:cNvSpPr/>
          <p:nvPr/>
        </p:nvSpPr>
        <p:spPr>
          <a:xfrm>
            <a:off x="1637109" y="6751558"/>
            <a:ext cx="1926193" cy="240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500"/>
              <a:buFont typeface="Overpass"/>
              <a:buNone/>
            </a:pPr>
            <a:r>
              <a:rPr b="1" lang="en-US" sz="15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Data Augmentation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1637109" y="7090529"/>
            <a:ext cx="12420243" cy="261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250"/>
              <a:buFont typeface="Overpass"/>
              <a:buNone/>
            </a:pPr>
            <a:r>
              <a:rPr lang="en-US" sz="12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Random rotation (±10°), translation (±10%), and horizontal flipping applied with 0.7 probability during training to improve generalization.</a:t>
            </a:r>
            <a:endParaRPr sz="12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/>
          <p:nvPr/>
        </p:nvSpPr>
        <p:spPr>
          <a:xfrm rot="-8607135">
            <a:off x="12923710" y="6996335"/>
            <a:ext cx="1603576" cy="2238564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4"/>
          <p:cNvSpPr/>
          <p:nvPr/>
        </p:nvSpPr>
        <p:spPr>
          <a:xfrm rot="-8607135">
            <a:off x="12831530" y="6965896"/>
            <a:ext cx="1705807" cy="2238564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/>
          <p:nvPr/>
        </p:nvSpPr>
        <p:spPr>
          <a:xfrm>
            <a:off x="762238" y="878800"/>
            <a:ext cx="7104459" cy="6405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Overpass"/>
              <a:buNone/>
            </a:pPr>
            <a:r>
              <a:rPr b="1" lang="en-US" sz="40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Enhanced U-Net Architecture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5"/>
          <p:cNvSpPr/>
          <p:nvPr/>
        </p:nvSpPr>
        <p:spPr>
          <a:xfrm>
            <a:off x="762238" y="1845945"/>
            <a:ext cx="3700939" cy="3340298"/>
          </a:xfrm>
          <a:prstGeom prst="roundRect">
            <a:avLst>
              <a:gd fmla="val 2738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987623" y="2071330"/>
            <a:ext cx="2562106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Overpass"/>
              <a:buNone/>
            </a:pPr>
            <a:r>
              <a:rPr b="1" lang="en-US" sz="20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Encoder Path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5"/>
          <p:cNvSpPr/>
          <p:nvPr/>
        </p:nvSpPr>
        <p:spPr>
          <a:xfrm>
            <a:off x="987623" y="2522220"/>
            <a:ext cx="3250168" cy="2438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lang="en-US" sz="17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Four convolutional blocks with feature map depths [64, 128, 256, 512]. Each block contains two Conv2D layers with batch normalization, ReLU activation, and max pooling for hierarchical feature extraction.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5"/>
          <p:cNvSpPr/>
          <p:nvPr/>
        </p:nvSpPr>
        <p:spPr>
          <a:xfrm>
            <a:off x="4680942" y="1845945"/>
            <a:ext cx="3700939" cy="3340298"/>
          </a:xfrm>
          <a:prstGeom prst="roundRect">
            <a:avLst>
              <a:gd fmla="val 2738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"/>
          <p:cNvSpPr/>
          <p:nvPr/>
        </p:nvSpPr>
        <p:spPr>
          <a:xfrm>
            <a:off x="4906328" y="2071330"/>
            <a:ext cx="2562106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Overpass"/>
              <a:buNone/>
            </a:pPr>
            <a:r>
              <a:rPr b="1" lang="en-US" sz="20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Decoder Path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4906328" y="2522220"/>
            <a:ext cx="3250168" cy="2438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lang="en-US" sz="17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Symmetric decoder with four upsampling blocks using bilinear upsampling, skip connections, and convolutional layers. Preserves spatial details through concatenation with encoder features.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/>
          <p:nvPr/>
        </p:nvSpPr>
        <p:spPr>
          <a:xfrm>
            <a:off x="762238" y="5404009"/>
            <a:ext cx="7619524" cy="1946791"/>
          </a:xfrm>
          <a:prstGeom prst="roundRect">
            <a:avLst>
              <a:gd fmla="val 4699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5"/>
          <p:cNvSpPr/>
          <p:nvPr/>
        </p:nvSpPr>
        <p:spPr>
          <a:xfrm>
            <a:off x="987623" y="5629394"/>
            <a:ext cx="2894648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Overpass"/>
              <a:buNone/>
            </a:pPr>
            <a:r>
              <a:rPr b="1" lang="en-US" sz="20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Combined Loss Function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987623" y="6080284"/>
            <a:ext cx="7168753" cy="10451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rPr lang="en-US" sz="17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Hybrid loss balancing binary cross-entropy and Dice loss (λ=0.5) to optimize both region-based and boundary-based segmentation accuracy with numerical stability.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/>
          <p:nvPr/>
        </p:nvSpPr>
        <p:spPr>
          <a:xfrm rot="-8607153">
            <a:off x="12975560" y="6720825"/>
            <a:ext cx="1705827" cy="2238576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5" title="archi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1206" y="1407075"/>
            <a:ext cx="5943721" cy="5943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d5a48059a_0_17"/>
          <p:cNvSpPr/>
          <p:nvPr/>
        </p:nvSpPr>
        <p:spPr>
          <a:xfrm>
            <a:off x="762238" y="878800"/>
            <a:ext cx="7104600" cy="6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Overpass"/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35d5a48059a_0_17"/>
          <p:cNvSpPr/>
          <p:nvPr/>
        </p:nvSpPr>
        <p:spPr>
          <a:xfrm>
            <a:off x="762238" y="1845945"/>
            <a:ext cx="3700800" cy="3340200"/>
          </a:xfrm>
          <a:prstGeom prst="roundRect">
            <a:avLst>
              <a:gd fmla="val 2738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35d5a48059a_0_17"/>
          <p:cNvSpPr/>
          <p:nvPr/>
        </p:nvSpPr>
        <p:spPr>
          <a:xfrm>
            <a:off x="987623" y="2071330"/>
            <a:ext cx="25620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Overpass"/>
              <a:buNone/>
            </a:pPr>
            <a:r>
              <a:rPr lang="en-US" sz="20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Understanding the Confusion Matrix</a:t>
            </a:r>
            <a:endParaRPr sz="200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0" name="Google Shape;130;g35d5a48059a_0_17"/>
          <p:cNvSpPr/>
          <p:nvPr/>
        </p:nvSpPr>
        <p:spPr>
          <a:xfrm>
            <a:off x="987625" y="3097111"/>
            <a:ext cx="3250200" cy="18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🔹 A confusion matrix compares actual vs. predicted labels.</a:t>
            </a:r>
            <a:b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</a:b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🔹 Here, it shows how well our model identifies spleen (1) and non-spleen (0) pixels.</a:t>
            </a:r>
            <a:b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</a:b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🔹 Helps us see correct and incorrect predictions in one glance.</a:t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marR="0" rtl="0" algn="l">
              <a:lnSpc>
                <a:spcPct val="158823"/>
              </a:lnSpc>
              <a:spcBef>
                <a:spcPts val="120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t/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1" name="Google Shape;131;g35d5a48059a_0_17"/>
          <p:cNvSpPr/>
          <p:nvPr/>
        </p:nvSpPr>
        <p:spPr>
          <a:xfrm>
            <a:off x="4680942" y="1845945"/>
            <a:ext cx="3700800" cy="3340200"/>
          </a:xfrm>
          <a:prstGeom prst="roundRect">
            <a:avLst>
              <a:gd fmla="val 2738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5d5a48059a_0_17"/>
          <p:cNvSpPr/>
          <p:nvPr/>
        </p:nvSpPr>
        <p:spPr>
          <a:xfrm>
            <a:off x="4906328" y="2071330"/>
            <a:ext cx="25620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Overpass"/>
              <a:buNone/>
            </a:pPr>
            <a:r>
              <a:rPr lang="en-US" sz="18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What the Numbers Mean</a:t>
            </a:r>
            <a:endParaRPr sz="180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3" name="Google Shape;133;g35d5a48059a_0_17"/>
          <p:cNvSpPr/>
          <p:nvPr/>
        </p:nvSpPr>
        <p:spPr>
          <a:xfrm>
            <a:off x="4906325" y="2641187"/>
            <a:ext cx="3250200" cy="24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🔹True Negatives (Top-Left): 54.4M non-spleen pixels correctly predicted.</a:t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🔹True Positives (Bottom-Right): 808k spleen pixels correctly predicted.</a:t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🔹False Positives (Top-Right): 46k background pixels wrongly marked as spleen.</a:t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🔹False Negatives (Bottom-Left): 32k spleen pixels missed.</a:t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t/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4" name="Google Shape;134;g35d5a48059a_0_17"/>
          <p:cNvSpPr/>
          <p:nvPr/>
        </p:nvSpPr>
        <p:spPr>
          <a:xfrm>
            <a:off x="762238" y="5404009"/>
            <a:ext cx="7619400" cy="1946700"/>
          </a:xfrm>
          <a:prstGeom prst="roundRect">
            <a:avLst>
              <a:gd fmla="val 4699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35d5a48059a_0_17"/>
          <p:cNvSpPr/>
          <p:nvPr/>
        </p:nvSpPr>
        <p:spPr>
          <a:xfrm>
            <a:off x="987627" y="5629400"/>
            <a:ext cx="61947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00"/>
              <a:buFont typeface="Overpass"/>
              <a:buNone/>
            </a:pPr>
            <a:r>
              <a:rPr lang="en-US" sz="20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Model Performance Insight</a:t>
            </a:r>
            <a:endParaRPr sz="200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6" name="Google Shape;136;g35d5a48059a_0_17"/>
          <p:cNvSpPr/>
          <p:nvPr/>
        </p:nvSpPr>
        <p:spPr>
          <a:xfrm>
            <a:off x="987625" y="6035150"/>
            <a:ext cx="71688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🔹</a:t>
            </a: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Very high accuracy, especially for non-spleen detection.</a:t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🔹</a:t>
            </a: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Spleen is well detect</a:t>
            </a: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e</a:t>
            </a: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d with few misses.</a:t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🔹</a:t>
            </a: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Most mistakes happen near organ boundaries, which is expected.</a:t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🔹</a:t>
            </a:r>
            <a:r>
              <a:rPr lang="en-US" sz="125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Overall, this matrix proves our model is reliable and precise.</a:t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00"/>
              <a:buFont typeface="Overpass"/>
              <a:buNone/>
            </a:pPr>
            <a:r>
              <a:t/>
            </a:r>
            <a:endParaRPr sz="125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descr="preencoded.png" id="137" name="Google Shape;137;g35d5a48059a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3" name="Google Shape;14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2875"/>
            <a:ext cx="14630400" cy="217884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6"/>
          <p:cNvSpPr/>
          <p:nvPr/>
        </p:nvSpPr>
        <p:spPr>
          <a:xfrm>
            <a:off x="610076" y="2658904"/>
            <a:ext cx="9006602" cy="5126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Overpass"/>
              <a:buNone/>
            </a:pPr>
            <a:r>
              <a:rPr b="1" lang="en-US" sz="32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Quantitative Results and Performance Analysis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6"/>
          <p:cNvSpPr/>
          <p:nvPr/>
        </p:nvSpPr>
        <p:spPr>
          <a:xfrm>
            <a:off x="610076" y="3520202"/>
            <a:ext cx="6574393" cy="5751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4500"/>
              <a:buFont typeface="Overpass"/>
              <a:buNone/>
            </a:pPr>
            <a:r>
              <a:rPr b="1" lang="en-US" sz="45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0.923</a:t>
            </a:r>
            <a:endParaRPr sz="4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6"/>
          <p:cNvSpPr/>
          <p:nvPr/>
        </p:nvSpPr>
        <p:spPr>
          <a:xfrm>
            <a:off x="2871907" y="4313277"/>
            <a:ext cx="2050613" cy="2562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Overpass"/>
              <a:buNone/>
            </a:pPr>
            <a:r>
              <a:rPr b="1" lang="en-US" sz="16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Dice Score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6"/>
          <p:cNvSpPr/>
          <p:nvPr/>
        </p:nvSpPr>
        <p:spPr>
          <a:xfrm>
            <a:off x="610076" y="4674037"/>
            <a:ext cx="6574393" cy="278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350"/>
              <a:buFont typeface="Overpass"/>
              <a:buNone/>
            </a:pPr>
            <a:r>
              <a:rPr lang="en-US" sz="13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Mean performance with ±0.04 standard deviation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7445931" y="3520202"/>
            <a:ext cx="6574393" cy="5751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4500"/>
              <a:buFont typeface="Overpass"/>
              <a:buNone/>
            </a:pPr>
            <a:r>
              <a:rPr b="1" lang="en-US" sz="45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0.997</a:t>
            </a:r>
            <a:endParaRPr sz="4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6"/>
          <p:cNvSpPr/>
          <p:nvPr/>
        </p:nvSpPr>
        <p:spPr>
          <a:xfrm>
            <a:off x="9707761" y="4313277"/>
            <a:ext cx="2050613" cy="2562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Overpass"/>
              <a:buNone/>
            </a:pPr>
            <a:r>
              <a:rPr b="1" lang="en-US" sz="16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Specificity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6"/>
          <p:cNvSpPr/>
          <p:nvPr/>
        </p:nvSpPr>
        <p:spPr>
          <a:xfrm>
            <a:off x="7445931" y="4674037"/>
            <a:ext cx="6574393" cy="278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350"/>
              <a:buFont typeface="Overpass"/>
              <a:buNone/>
            </a:pPr>
            <a:r>
              <a:rPr lang="en-US" sz="13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High precision minimizing false positives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6"/>
          <p:cNvSpPr/>
          <p:nvPr/>
        </p:nvSpPr>
        <p:spPr>
          <a:xfrm>
            <a:off x="610076" y="5562957"/>
            <a:ext cx="6574393" cy="5751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4500"/>
              <a:buFont typeface="Overpass"/>
              <a:buNone/>
            </a:pPr>
            <a:r>
              <a:rPr b="1" lang="en-US" sz="45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9.47</a:t>
            </a:r>
            <a:endParaRPr sz="4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6"/>
          <p:cNvSpPr/>
          <p:nvPr/>
        </p:nvSpPr>
        <p:spPr>
          <a:xfrm>
            <a:off x="2871907" y="6356032"/>
            <a:ext cx="2050613" cy="2562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Overpass"/>
              <a:buNone/>
            </a:pPr>
            <a:r>
              <a:rPr b="1" lang="en-US" sz="16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Hausdorff Distance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6"/>
          <p:cNvSpPr/>
          <p:nvPr/>
        </p:nvSpPr>
        <p:spPr>
          <a:xfrm>
            <a:off x="610076" y="6716792"/>
            <a:ext cx="6574393" cy="278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350"/>
              <a:buFont typeface="Overpass"/>
              <a:buNone/>
            </a:pPr>
            <a:r>
              <a:rPr lang="en-US" sz="13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Average surface distance in millimeters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6"/>
          <p:cNvSpPr/>
          <p:nvPr/>
        </p:nvSpPr>
        <p:spPr>
          <a:xfrm>
            <a:off x="7445931" y="5562957"/>
            <a:ext cx="6574393" cy="5751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4500"/>
              <a:buFont typeface="Overpass"/>
              <a:buNone/>
            </a:pPr>
            <a:r>
              <a:rPr b="1" lang="en-US" sz="45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0.938</a:t>
            </a:r>
            <a:endParaRPr sz="4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6"/>
          <p:cNvSpPr/>
          <p:nvPr/>
        </p:nvSpPr>
        <p:spPr>
          <a:xfrm>
            <a:off x="9707761" y="6356032"/>
            <a:ext cx="2050613" cy="2562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00"/>
              <a:buFont typeface="Overpass"/>
              <a:buNone/>
            </a:pPr>
            <a:r>
              <a:rPr b="1" lang="en-US" sz="16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Normal Spleen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6"/>
          <p:cNvSpPr/>
          <p:nvPr/>
        </p:nvSpPr>
        <p:spPr>
          <a:xfrm>
            <a:off x="7445931" y="6716792"/>
            <a:ext cx="6574393" cy="278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350"/>
              <a:buFont typeface="Overpass"/>
              <a:buNone/>
            </a:pPr>
            <a:r>
              <a:rPr lang="en-US" sz="13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Best performance on healthy cases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6"/>
          <p:cNvSpPr/>
          <p:nvPr/>
        </p:nvSpPr>
        <p:spPr>
          <a:xfrm>
            <a:off x="610076" y="7191732"/>
            <a:ext cx="13410248" cy="557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259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350"/>
              <a:buFont typeface="Overpass"/>
              <a:buNone/>
            </a:pPr>
            <a:r>
              <a:rPr lang="en-US" sz="13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The model demonstrates robust performance across varying slice thicknesses and contrast phases. Performance is highest for normal spleens (0.938) and thin-slice acquisitions (0.932), with slight decreases for pathological cases like post-trauma spleens (0.901).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6"/>
          <p:cNvSpPr/>
          <p:nvPr/>
        </p:nvSpPr>
        <p:spPr>
          <a:xfrm rot="-8607135">
            <a:off x="12923710" y="6996335"/>
            <a:ext cx="1603576" cy="2238564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6"/>
          <p:cNvSpPr/>
          <p:nvPr/>
        </p:nvSpPr>
        <p:spPr>
          <a:xfrm rot="-8607135">
            <a:off x="12831530" y="6965896"/>
            <a:ext cx="1705807" cy="2238564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"/>
          <p:cNvSpPr/>
          <p:nvPr/>
        </p:nvSpPr>
        <p:spPr>
          <a:xfrm>
            <a:off x="638413" y="501610"/>
            <a:ext cx="9166979" cy="536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50"/>
              <a:buFont typeface="Overpass"/>
              <a:buNone/>
            </a:pPr>
            <a:r>
              <a:rPr b="1" lang="en-US" sz="335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Grad-CAM Interpretability and Visual Analysis</a:t>
            </a:r>
            <a:endParaRPr sz="3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66" name="Google Shape;16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8413" y="1402913"/>
            <a:ext cx="5013960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7" name="Google Shape;16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09104" y="4376618"/>
            <a:ext cx="8012073" cy="80120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8" name="Google Shape;168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85310" y="7040404"/>
            <a:ext cx="307777" cy="3846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9" name="Google Shape;16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309104" y="4376618"/>
            <a:ext cx="8012073" cy="80120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0" name="Google Shape;170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011347" y="5414367"/>
            <a:ext cx="307777" cy="3846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1" name="Google Shape;171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309104" y="4376618"/>
            <a:ext cx="8012073" cy="80120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2" name="Google Shape;172;p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310801" y="5414367"/>
            <a:ext cx="307777" cy="3846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3" name="Google Shape;173;p7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309104" y="4376618"/>
            <a:ext cx="8012073" cy="80120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74" name="Google Shape;174;p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9936837" y="7040404"/>
            <a:ext cx="307777" cy="38469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7"/>
          <p:cNvSpPr/>
          <p:nvPr/>
        </p:nvSpPr>
        <p:spPr>
          <a:xfrm>
            <a:off x="1131927" y="3950613"/>
            <a:ext cx="2146102" cy="268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Overpass"/>
              <a:buNone/>
            </a:pPr>
            <a:r>
              <a:rPr b="1" lang="en-US" sz="165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Network Attention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7"/>
          <p:cNvSpPr/>
          <p:nvPr/>
        </p:nvSpPr>
        <p:spPr>
          <a:xfrm>
            <a:off x="638413" y="4328279"/>
            <a:ext cx="3133130" cy="11672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00"/>
              <a:buFont typeface="Overpass"/>
              <a:buNone/>
            </a:pPr>
            <a:r>
              <a:rPr lang="en-US" sz="14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Grad-CAM reveals focus on spleen parenchyma-to-capsule transitions and interfaces with surrounding organs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7"/>
          <p:cNvSpPr/>
          <p:nvPr/>
        </p:nvSpPr>
        <p:spPr>
          <a:xfrm>
            <a:off x="4538663" y="2941558"/>
            <a:ext cx="2146102" cy="268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Overpass"/>
              <a:buNone/>
            </a:pPr>
            <a:r>
              <a:rPr b="1" lang="en-US" sz="165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Vascular Structures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7"/>
          <p:cNvSpPr/>
          <p:nvPr/>
        </p:nvSpPr>
        <p:spPr>
          <a:xfrm>
            <a:off x="4045148" y="3319224"/>
            <a:ext cx="3133249" cy="87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00"/>
              <a:buFont typeface="Overpass"/>
              <a:buNone/>
            </a:pPr>
            <a:r>
              <a:rPr lang="en-US" sz="14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Model attends to vascular structures within the spleen for accurate boundary detection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7"/>
          <p:cNvSpPr/>
          <p:nvPr/>
        </p:nvSpPr>
        <p:spPr>
          <a:xfrm>
            <a:off x="7945517" y="2941558"/>
            <a:ext cx="2146102" cy="268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Overpass"/>
              <a:buNone/>
            </a:pPr>
            <a:r>
              <a:rPr b="1" lang="en-US" sz="165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Failure Modes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7"/>
          <p:cNvSpPr/>
          <p:nvPr/>
        </p:nvSpPr>
        <p:spPr>
          <a:xfrm>
            <a:off x="7452003" y="3319224"/>
            <a:ext cx="3133130" cy="87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00"/>
              <a:buFont typeface="Overpass"/>
              <a:buNone/>
            </a:pPr>
            <a:r>
              <a:rPr lang="en-US" sz="14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Analysis shows confusion at kidney interfaces and reduced attention at thin splenic poles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7"/>
          <p:cNvSpPr/>
          <p:nvPr/>
        </p:nvSpPr>
        <p:spPr>
          <a:xfrm>
            <a:off x="11352252" y="4242435"/>
            <a:ext cx="2146102" cy="2682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Overpass"/>
              <a:buNone/>
            </a:pPr>
            <a:r>
              <a:rPr b="1" lang="en-US" sz="165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Clinical Insights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7"/>
          <p:cNvSpPr/>
          <p:nvPr/>
        </p:nvSpPr>
        <p:spPr>
          <a:xfrm>
            <a:off x="10858738" y="4620101"/>
            <a:ext cx="3133249" cy="87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00"/>
              <a:buFont typeface="Overpass"/>
              <a:buNone/>
            </a:pPr>
            <a:r>
              <a:rPr lang="en-US" sz="140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Visualization enhances model interpretability and informs preprocessing refinements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7"/>
          <p:cNvSpPr/>
          <p:nvPr/>
        </p:nvSpPr>
        <p:spPr>
          <a:xfrm rot="-8607135">
            <a:off x="12923710" y="6996335"/>
            <a:ext cx="1603576" cy="2238564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7"/>
          <p:cNvSpPr/>
          <p:nvPr/>
        </p:nvSpPr>
        <p:spPr>
          <a:xfrm rot="-8607135">
            <a:off x="12831530" y="6965896"/>
            <a:ext cx="1705807" cy="2238564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0" name="Google Shape;19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8"/>
          <p:cNvSpPr/>
          <p:nvPr/>
        </p:nvSpPr>
        <p:spPr>
          <a:xfrm>
            <a:off x="6230779" y="649605"/>
            <a:ext cx="7655242" cy="12508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Overpass"/>
              <a:buNone/>
            </a:pPr>
            <a:r>
              <a:rPr b="1" lang="en-US" sz="3900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Conclusions and Future Directions</a:t>
            </a:r>
            <a:endParaRPr sz="3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8"/>
          <p:cNvSpPr/>
          <p:nvPr/>
        </p:nvSpPr>
        <p:spPr>
          <a:xfrm>
            <a:off x="6230779" y="2219444"/>
            <a:ext cx="159425" cy="1460778"/>
          </a:xfrm>
          <a:prstGeom prst="roundRect">
            <a:avLst>
              <a:gd fmla="val 56030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8"/>
          <p:cNvSpPr/>
          <p:nvPr/>
        </p:nvSpPr>
        <p:spPr>
          <a:xfrm>
            <a:off x="6709172" y="2219444"/>
            <a:ext cx="2502098" cy="312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Overpass"/>
              <a:buNone/>
            </a:pPr>
            <a:r>
              <a:rPr b="1" lang="en-US" sz="19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Key Achievements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8"/>
          <p:cNvSpPr/>
          <p:nvPr/>
        </p:nvSpPr>
        <p:spPr>
          <a:xfrm>
            <a:off x="6709172" y="2659737"/>
            <a:ext cx="7176849" cy="10204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Overpass"/>
              <a:buNone/>
            </a:pPr>
            <a:r>
              <a:rPr lang="en-US" sz="16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Enhanced U-Net achieves 0.923±0.04 Dice coefficient, outperforming standard 2D approaches by 2.3-3.2% through multi-slice inputs, combined loss function, and comprehensive augmentation strategies.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8"/>
          <p:cNvSpPr/>
          <p:nvPr/>
        </p:nvSpPr>
        <p:spPr>
          <a:xfrm>
            <a:off x="6549747" y="3892868"/>
            <a:ext cx="159425" cy="1460778"/>
          </a:xfrm>
          <a:prstGeom prst="roundRect">
            <a:avLst>
              <a:gd fmla="val 56030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8"/>
          <p:cNvSpPr/>
          <p:nvPr/>
        </p:nvSpPr>
        <p:spPr>
          <a:xfrm>
            <a:off x="7028140" y="3892868"/>
            <a:ext cx="2502098" cy="312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Overpass"/>
              <a:buNone/>
            </a:pPr>
            <a:r>
              <a:rPr b="1" lang="en-US" sz="19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Clinical Impact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8"/>
          <p:cNvSpPr/>
          <p:nvPr/>
        </p:nvSpPr>
        <p:spPr>
          <a:xfrm>
            <a:off x="7028140" y="4333161"/>
            <a:ext cx="6857881" cy="10204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Overpass"/>
              <a:buNone/>
            </a:pPr>
            <a:r>
              <a:rPr lang="en-US" sz="16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High specificity (0.997) and sub-5% volumetric errors make the system suitable for clinical applications including splenic volumetry, trauma assessment, and longitudinal disease monitoring.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8"/>
          <p:cNvSpPr/>
          <p:nvPr/>
        </p:nvSpPr>
        <p:spPr>
          <a:xfrm>
            <a:off x="6868716" y="5566291"/>
            <a:ext cx="159425" cy="1800939"/>
          </a:xfrm>
          <a:prstGeom prst="roundRect">
            <a:avLst>
              <a:gd fmla="val 56030" name="adj"/>
            </a:avLst>
          </a:prstGeom>
          <a:solidFill>
            <a:srgbClr val="7E023C"/>
          </a:solidFill>
          <a:ln cap="flat" cmpd="sng" w="9525">
            <a:solidFill>
              <a:srgbClr val="971B5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8"/>
          <p:cNvSpPr/>
          <p:nvPr/>
        </p:nvSpPr>
        <p:spPr>
          <a:xfrm>
            <a:off x="7347109" y="5566291"/>
            <a:ext cx="2559844" cy="3127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950"/>
              <a:buFont typeface="Overpass"/>
              <a:buNone/>
            </a:pPr>
            <a:r>
              <a:rPr b="1" lang="en-US" sz="19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Future Enhancements</a:t>
            </a:r>
            <a:endParaRPr sz="19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8"/>
          <p:cNvSpPr/>
          <p:nvPr/>
        </p:nvSpPr>
        <p:spPr>
          <a:xfrm>
            <a:off x="7347109" y="6006584"/>
            <a:ext cx="6538912" cy="13606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50"/>
              <a:buFont typeface="Overpass"/>
              <a:buNone/>
            </a:pPr>
            <a:r>
              <a:rPr lang="en-US" sz="1650">
                <a:solidFill>
                  <a:srgbClr val="E5E0DF"/>
                </a:solidFill>
                <a:latin typeface="Overpass"/>
                <a:ea typeface="Overpass"/>
                <a:cs typeface="Overpass"/>
                <a:sym typeface="Overpass"/>
              </a:rPr>
              <a:t>Planned improvements include hybrid 2D-3D architectures for better contextual information, expanded pathological training data, attention mechanisms for organ differentiation, and external dataset validation.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8"/>
          <p:cNvSpPr/>
          <p:nvPr/>
        </p:nvSpPr>
        <p:spPr>
          <a:xfrm rot="-8607101">
            <a:off x="12923686" y="6996275"/>
            <a:ext cx="1603525" cy="2238576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8"/>
          <p:cNvSpPr/>
          <p:nvPr/>
        </p:nvSpPr>
        <p:spPr>
          <a:xfrm rot="-8607153">
            <a:off x="12831435" y="6965825"/>
            <a:ext cx="1705827" cy="2238576"/>
          </a:xfrm>
          <a:prstGeom prst="flowChartDelay">
            <a:avLst/>
          </a:prstGeom>
          <a:solidFill>
            <a:srgbClr val="7E023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2025-05-25T23:11:00Z</dcterms:created>
  <dc:creator>PptxGenJS</dc:creator>
</cp:coreProperties>
</file>